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7" r:id="rId5"/>
    <p:sldId id="263" r:id="rId6"/>
    <p:sldId id="275" r:id="rId7"/>
    <p:sldId id="266" r:id="rId8"/>
    <p:sldId id="268" r:id="rId9"/>
    <p:sldId id="269" r:id="rId10"/>
    <p:sldId id="272" r:id="rId11"/>
    <p:sldId id="267" r:id="rId12"/>
    <p:sldId id="270" r:id="rId13"/>
    <p:sldId id="276" r:id="rId14"/>
    <p:sldId id="277"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56CA954-1460-4235-81E4-ECC6921C9E78}">
          <p14:sldIdLst>
            <p14:sldId id="257"/>
            <p14:sldId id="263"/>
            <p14:sldId id="275"/>
            <p14:sldId id="266"/>
            <p14:sldId id="268"/>
            <p14:sldId id="269"/>
            <p14:sldId id="272"/>
            <p14:sldId id="267"/>
            <p14:sldId id="270"/>
            <p14:sldId id="276"/>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94BD34-9862-537A-FD76-CB1C01129D6F}" v="1" dt="2023-12-04T21:35:08.428"/>
    <p1510:client id="{A27A22E2-4DD9-FC34-401C-FEB4A8278D39}" v="1" dt="2023-12-04T23:44:44.710"/>
    <p1510:client id="{B86FEF3D-3CBB-40CE-AB76-92AE40EF69E8}" v="17" dt="2023-12-03T00:29:59.946"/>
    <p1510:client id="{D66551B4-FBB8-2281-E75F-6DE88A8D187D}" v="31" dt="2023-12-04T04:07:17.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pta, Aishwarya S" userId="S::agupta25@calstatela.edu::24bf1c1e-07f7-4a40-bfc4-0958836b8d85" providerId="AD" clId="Web-{B86FEF3D-3CBB-40CE-AB76-92AE40EF69E8}"/>
    <pc:docChg chg="modSld">
      <pc:chgData name="Gupta, Aishwarya S" userId="S::agupta25@calstatela.edu::24bf1c1e-07f7-4a40-bfc4-0958836b8d85" providerId="AD" clId="Web-{B86FEF3D-3CBB-40CE-AB76-92AE40EF69E8}" dt="2023-12-03T00:29:58.289" v="16" actId="20577"/>
      <pc:docMkLst>
        <pc:docMk/>
      </pc:docMkLst>
      <pc:sldChg chg="modSp">
        <pc:chgData name="Gupta, Aishwarya S" userId="S::agupta25@calstatela.edu::24bf1c1e-07f7-4a40-bfc4-0958836b8d85" providerId="AD" clId="Web-{B86FEF3D-3CBB-40CE-AB76-92AE40EF69E8}" dt="2023-12-03T00:29:58.289" v="16" actId="20577"/>
        <pc:sldMkLst>
          <pc:docMk/>
          <pc:sldMk cId="3926521363" sldId="266"/>
        </pc:sldMkLst>
        <pc:spChg chg="mod">
          <ac:chgData name="Gupta, Aishwarya S" userId="S::agupta25@calstatela.edu::24bf1c1e-07f7-4a40-bfc4-0958836b8d85" providerId="AD" clId="Web-{B86FEF3D-3CBB-40CE-AB76-92AE40EF69E8}" dt="2023-12-03T00:29:58.289" v="16" actId="20577"/>
          <ac:spMkLst>
            <pc:docMk/>
            <pc:sldMk cId="3926521363" sldId="266"/>
            <ac:spMk id="3" creationId="{00000000-0000-0000-0000-000000000000}"/>
          </ac:spMkLst>
        </pc:spChg>
      </pc:sldChg>
    </pc:docChg>
  </pc:docChgLst>
  <pc:docChgLst>
    <pc:chgData name="He, Yulin" userId="S::yhe@calstatela.edu::f3731a2d-4045-4b02-8c3d-64d5342ecd19" providerId="AD" clId="Web-{847E3D13-B5E4-2E5D-4DF7-0BF0001B2287}"/>
    <pc:docChg chg="modSld">
      <pc:chgData name="He, Yulin" userId="S::yhe@calstatela.edu::f3731a2d-4045-4b02-8c3d-64d5342ecd19" providerId="AD" clId="Web-{847E3D13-B5E4-2E5D-4DF7-0BF0001B2287}" dt="2023-12-04T18:50:46.363" v="1"/>
      <pc:docMkLst>
        <pc:docMk/>
      </pc:docMkLst>
      <pc:sldChg chg="modNotes">
        <pc:chgData name="He, Yulin" userId="S::yhe@calstatela.edu::f3731a2d-4045-4b02-8c3d-64d5342ecd19" providerId="AD" clId="Web-{847E3D13-B5E4-2E5D-4DF7-0BF0001B2287}" dt="2023-12-04T18:50:46.363" v="1"/>
        <pc:sldMkLst>
          <pc:docMk/>
          <pc:sldMk cId="3497363322" sldId="276"/>
        </pc:sldMkLst>
      </pc:sldChg>
    </pc:docChg>
  </pc:docChgLst>
  <pc:docChgLst>
    <pc:chgData name="Gupta, Aishwarya S" userId="S::agupta25@calstatela.edu::24bf1c1e-07f7-4a40-bfc4-0958836b8d85" providerId="AD" clId="Web-{5294BD34-9862-537A-FD76-CB1C01129D6F}"/>
    <pc:docChg chg="modSld">
      <pc:chgData name="Gupta, Aishwarya S" userId="S::agupta25@calstatela.edu::24bf1c1e-07f7-4a40-bfc4-0958836b8d85" providerId="AD" clId="Web-{5294BD34-9862-537A-FD76-CB1C01129D6F}" dt="2023-12-04T21:35:05.818" v="149"/>
      <pc:docMkLst>
        <pc:docMk/>
      </pc:docMkLst>
      <pc:sldChg chg="modNotes">
        <pc:chgData name="Gupta, Aishwarya S" userId="S::agupta25@calstatela.edu::24bf1c1e-07f7-4a40-bfc4-0958836b8d85" providerId="AD" clId="Web-{5294BD34-9862-537A-FD76-CB1C01129D6F}" dt="2023-12-04T21:35:05.818" v="149"/>
        <pc:sldMkLst>
          <pc:docMk/>
          <pc:sldMk cId="3938347184" sldId="267"/>
        </pc:sldMkLst>
      </pc:sldChg>
    </pc:docChg>
  </pc:docChgLst>
  <pc:docChgLst>
    <pc:chgData name="Gupta, Aishwarya S" userId="S::agupta25@calstatela.edu::24bf1c1e-07f7-4a40-bfc4-0958836b8d85" providerId="AD" clId="Web-{A27A22E2-4DD9-FC34-401C-FEB4A8278D39}"/>
    <pc:docChg chg="modSld">
      <pc:chgData name="Gupta, Aishwarya S" userId="S::agupta25@calstatela.edu::24bf1c1e-07f7-4a40-bfc4-0958836b8d85" providerId="AD" clId="Web-{A27A22E2-4DD9-FC34-401C-FEB4A8278D39}" dt="2023-12-04T23:44:43.617" v="2"/>
      <pc:docMkLst>
        <pc:docMk/>
      </pc:docMkLst>
      <pc:sldChg chg="modNotes">
        <pc:chgData name="Gupta, Aishwarya S" userId="S::agupta25@calstatela.edu::24bf1c1e-07f7-4a40-bfc4-0958836b8d85" providerId="AD" clId="Web-{A27A22E2-4DD9-FC34-401C-FEB4A8278D39}" dt="2023-12-04T23:44:43.617" v="2"/>
        <pc:sldMkLst>
          <pc:docMk/>
          <pc:sldMk cId="3938347184" sldId="267"/>
        </pc:sldMkLst>
      </pc:sldChg>
    </pc:docChg>
  </pc:docChgLst>
  <pc:docChgLst>
    <pc:chgData name="Gupta, Aishwarya S" userId="S::agupta25@calstatela.edu::24bf1c1e-07f7-4a40-bfc4-0958836b8d85" providerId="AD" clId="Web-{3C34C5C3-094A-E65A-244F-D2B76A81C812}"/>
    <pc:docChg chg="modSld">
      <pc:chgData name="Gupta, Aishwarya S" userId="S::agupta25@calstatela.edu::24bf1c1e-07f7-4a40-bfc4-0958836b8d85" providerId="AD" clId="Web-{3C34C5C3-094A-E65A-244F-D2B76A81C812}" dt="2023-12-04T23:43:37.987" v="15"/>
      <pc:docMkLst>
        <pc:docMk/>
      </pc:docMkLst>
      <pc:sldChg chg="modNotes">
        <pc:chgData name="Gupta, Aishwarya S" userId="S::agupta25@calstatela.edu::24bf1c1e-07f7-4a40-bfc4-0958836b8d85" providerId="AD" clId="Web-{3C34C5C3-094A-E65A-244F-D2B76A81C812}" dt="2023-12-04T23:43:37.987" v="15"/>
        <pc:sldMkLst>
          <pc:docMk/>
          <pc:sldMk cId="1045809270" sldId="268"/>
        </pc:sldMkLst>
      </pc:sldChg>
    </pc:docChg>
  </pc:docChgLst>
  <pc:docChgLst>
    <pc:chgData name="Gupta, Aishwarya S" userId="S::agupta25@calstatela.edu::24bf1c1e-07f7-4a40-bfc4-0958836b8d85" providerId="AD" clId="Web-{D66551B4-FBB8-2281-E75F-6DE88A8D187D}"/>
    <pc:docChg chg="modSld">
      <pc:chgData name="Gupta, Aishwarya S" userId="S::agupta25@calstatela.edu::24bf1c1e-07f7-4a40-bfc4-0958836b8d85" providerId="AD" clId="Web-{D66551B4-FBB8-2281-E75F-6DE88A8D187D}" dt="2023-12-04T04:38:20.784" v="140"/>
      <pc:docMkLst>
        <pc:docMk/>
      </pc:docMkLst>
      <pc:sldChg chg="modNotes">
        <pc:chgData name="Gupta, Aishwarya S" userId="S::agupta25@calstatela.edu::24bf1c1e-07f7-4a40-bfc4-0958836b8d85" providerId="AD" clId="Web-{D66551B4-FBB8-2281-E75F-6DE88A8D187D}" dt="2023-12-04T04:38:20.784" v="140"/>
        <pc:sldMkLst>
          <pc:docMk/>
          <pc:sldMk cId="2638864018" sldId="270"/>
        </pc:sldMkLst>
      </pc:sldChg>
      <pc:sldChg chg="modNotes">
        <pc:chgData name="Gupta, Aishwarya S" userId="S::agupta25@calstatela.edu::24bf1c1e-07f7-4a40-bfc4-0958836b8d85" providerId="AD" clId="Web-{D66551B4-FBB8-2281-E75F-6DE88A8D187D}" dt="2023-12-04T04:37:45.798" v="131"/>
        <pc:sldMkLst>
          <pc:docMk/>
          <pc:sldMk cId="3497363322" sldId="276"/>
        </pc:sldMkLst>
      </pc:sldChg>
      <pc:sldChg chg="modSp">
        <pc:chgData name="Gupta, Aishwarya S" userId="S::agupta25@calstatela.edu::24bf1c1e-07f7-4a40-bfc4-0958836b8d85" providerId="AD" clId="Web-{D66551B4-FBB8-2281-E75F-6DE88A8D187D}" dt="2023-12-04T04:05:50.921" v="30" actId="20577"/>
        <pc:sldMkLst>
          <pc:docMk/>
          <pc:sldMk cId="730330900" sldId="277"/>
        </pc:sldMkLst>
        <pc:spChg chg="mod">
          <ac:chgData name="Gupta, Aishwarya S" userId="S::agupta25@calstatela.edu::24bf1c1e-07f7-4a40-bfc4-0958836b8d85" providerId="AD" clId="Web-{D66551B4-FBB8-2281-E75F-6DE88A8D187D}" dt="2023-12-04T04:05:50.921" v="30" actId="20577"/>
          <ac:spMkLst>
            <pc:docMk/>
            <pc:sldMk cId="730330900" sldId="277"/>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E24812-F825-4D67-8E71-C2EB0E31F0CE}"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6E0F-591D-4615-89A9-03E0C864C591}" type="slidenum">
              <a:rPr lang="en-US" smtClean="0"/>
              <a:t>‹#›</a:t>
            </a:fld>
            <a:endParaRPr lang="en-US"/>
          </a:p>
        </p:txBody>
      </p:sp>
    </p:spTree>
    <p:extLst>
      <p:ext uri="{BB962C8B-B14F-4D97-AF65-F5344CB8AC3E}">
        <p14:creationId xmlns:p14="http://schemas.microsoft.com/office/powerpoint/2010/main" val="1449215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all,</a:t>
            </a:r>
          </a:p>
          <a:p>
            <a:endParaRPr lang="en-US"/>
          </a:p>
          <a:p>
            <a:r>
              <a:rPr lang="en-US"/>
              <a:t>For our capstone project we created a chatbot for CalStateLA to help students, seasoned or new, in navigating campus-life.</a:t>
            </a:r>
          </a:p>
        </p:txBody>
      </p:sp>
      <p:sp>
        <p:nvSpPr>
          <p:cNvPr id="4" name="Slide Number Placeholder 3"/>
          <p:cNvSpPr>
            <a:spLocks noGrp="1"/>
          </p:cNvSpPr>
          <p:nvPr>
            <p:ph type="sldNum" sz="quarter" idx="5"/>
          </p:nvPr>
        </p:nvSpPr>
        <p:spPr/>
        <p:txBody>
          <a:bodyPr/>
          <a:lstStyle/>
          <a:p>
            <a:fld id="{15E46E0F-591D-4615-89A9-03E0C864C591}" type="slidenum">
              <a:rPr lang="en-US" smtClean="0"/>
              <a:t>1</a:t>
            </a:fld>
            <a:endParaRPr lang="en-US"/>
          </a:p>
        </p:txBody>
      </p:sp>
    </p:spTree>
    <p:extLst>
      <p:ext uri="{BB962C8B-B14F-4D97-AF65-F5344CB8AC3E}">
        <p14:creationId xmlns:p14="http://schemas.microsoft.com/office/powerpoint/2010/main" val="101627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AcademiMate</a:t>
            </a:r>
            <a:r>
              <a:rPr lang="en-US">
                <a:cs typeface="Calibri"/>
              </a:rPr>
              <a:t> would be of great help to students in </a:t>
            </a:r>
            <a:r>
              <a:rPr lang="en-US" err="1">
                <a:cs typeface="Calibri"/>
              </a:rPr>
              <a:t>reolsving</a:t>
            </a:r>
            <a:r>
              <a:rPr lang="en-US">
                <a:cs typeface="Calibri"/>
              </a:rPr>
              <a:t> their daily challenges, would also save tones of time and effort.</a:t>
            </a:r>
            <a:endParaRPr lang="en-US"/>
          </a:p>
          <a:p>
            <a:r>
              <a:rPr lang="en-US"/>
              <a:t>We had a great time putting this project together and couldn’t be more pleased with the outcome. The project signifies a step toward enhancing student satisfaction and success at CSULA</a:t>
            </a:r>
            <a:r>
              <a:rPr lang="en-US" baseline="0"/>
              <a:t>.</a:t>
            </a:r>
            <a:endParaRPr lang="en-US">
              <a:cs typeface="Calibri"/>
            </a:endParaRPr>
          </a:p>
          <a:p>
            <a:br>
              <a:rPr lang="en-US"/>
            </a:br>
            <a:endParaRPr lang="en-US"/>
          </a:p>
        </p:txBody>
      </p:sp>
      <p:sp>
        <p:nvSpPr>
          <p:cNvPr id="4" name="Slide Number Placeholder 3"/>
          <p:cNvSpPr>
            <a:spLocks noGrp="1"/>
          </p:cNvSpPr>
          <p:nvPr>
            <p:ph type="sldNum" sz="quarter" idx="5"/>
          </p:nvPr>
        </p:nvSpPr>
        <p:spPr/>
        <p:txBody>
          <a:bodyPr/>
          <a:lstStyle/>
          <a:p>
            <a:fld id="{15E46E0F-591D-4615-89A9-03E0C864C591}" type="slidenum">
              <a:rPr lang="en-US" smtClean="0"/>
              <a:t>10</a:t>
            </a:fld>
            <a:endParaRPr lang="en-US"/>
          </a:p>
        </p:txBody>
      </p:sp>
    </p:spTree>
    <p:extLst>
      <p:ext uri="{BB962C8B-B14F-4D97-AF65-F5344CB8AC3E}">
        <p14:creationId xmlns:p14="http://schemas.microsoft.com/office/powerpoint/2010/main" val="392006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a:t>
            </a:r>
            <a:r>
              <a:rPr lang="en-US" baseline="0"/>
              <a:t> want to acknowledge and thank Professor </a:t>
            </a:r>
            <a:r>
              <a:rPr lang="en-US" baseline="0" err="1"/>
              <a:t>Ngalande</a:t>
            </a:r>
            <a:r>
              <a:rPr lang="en-US" baseline="0"/>
              <a:t> for his guidance and feedback, as well as </a:t>
            </a:r>
            <a:r>
              <a:rPr lang="en-US" baseline="0" err="1"/>
              <a:t>SomeOtherPerson</a:t>
            </a:r>
            <a:r>
              <a:rPr lang="en-US" baseline="0"/>
              <a:t> for </a:t>
            </a:r>
            <a:r>
              <a:rPr lang="en-US" baseline="0" err="1"/>
              <a:t>TheThingsTheyDid</a:t>
            </a:r>
            <a:r>
              <a:rPr lang="en-US" baseline="0"/>
              <a:t>. Lastly…</a:t>
            </a:r>
            <a:endParaRPr lang="en-US"/>
          </a:p>
        </p:txBody>
      </p:sp>
      <p:sp>
        <p:nvSpPr>
          <p:cNvPr id="4" name="Slide Number Placeholder 3"/>
          <p:cNvSpPr>
            <a:spLocks noGrp="1"/>
          </p:cNvSpPr>
          <p:nvPr>
            <p:ph type="sldNum" sz="quarter" idx="5"/>
          </p:nvPr>
        </p:nvSpPr>
        <p:spPr/>
        <p:txBody>
          <a:bodyPr/>
          <a:lstStyle/>
          <a:p>
            <a:fld id="{15E46E0F-591D-4615-89A9-03E0C864C591}" type="slidenum">
              <a:rPr lang="en-US" smtClean="0"/>
              <a:t>11</a:t>
            </a:fld>
            <a:endParaRPr lang="en-US"/>
          </a:p>
        </p:txBody>
      </p:sp>
    </p:spTree>
    <p:extLst>
      <p:ext uri="{BB962C8B-B14F-4D97-AF65-F5344CB8AC3E}">
        <p14:creationId xmlns:p14="http://schemas.microsoft.com/office/powerpoint/2010/main" val="260272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we want to thank you all for taking this ride with us.</a:t>
            </a:r>
          </a:p>
        </p:txBody>
      </p:sp>
      <p:sp>
        <p:nvSpPr>
          <p:cNvPr id="4" name="Slide Number Placeholder 3"/>
          <p:cNvSpPr>
            <a:spLocks noGrp="1"/>
          </p:cNvSpPr>
          <p:nvPr>
            <p:ph type="sldNum" sz="quarter" idx="5"/>
          </p:nvPr>
        </p:nvSpPr>
        <p:spPr/>
        <p:txBody>
          <a:bodyPr/>
          <a:lstStyle/>
          <a:p>
            <a:fld id="{15E46E0F-591D-4615-89A9-03E0C864C591}" type="slidenum">
              <a:rPr lang="en-US" smtClean="0"/>
              <a:t>12</a:t>
            </a:fld>
            <a:endParaRPr lang="en-US"/>
          </a:p>
        </p:txBody>
      </p:sp>
    </p:spTree>
    <p:extLst>
      <p:ext uri="{BB962C8B-B14F-4D97-AF65-F5344CB8AC3E}">
        <p14:creationId xmlns:p14="http://schemas.microsoft.com/office/powerpoint/2010/main" val="416708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team consists of Ash Gupta, Rahul Bhogale, Yulin He, and myself, Gentre Thomsen. We are all MSIS majors currently in or quickly approaching our final semesters in the program.</a:t>
            </a:r>
          </a:p>
        </p:txBody>
      </p:sp>
      <p:sp>
        <p:nvSpPr>
          <p:cNvPr id="4" name="Slide Number Placeholder 3"/>
          <p:cNvSpPr>
            <a:spLocks noGrp="1"/>
          </p:cNvSpPr>
          <p:nvPr>
            <p:ph type="sldNum" sz="quarter" idx="5"/>
          </p:nvPr>
        </p:nvSpPr>
        <p:spPr/>
        <p:txBody>
          <a:bodyPr/>
          <a:lstStyle/>
          <a:p>
            <a:fld id="{15E46E0F-591D-4615-89A9-03E0C864C591}" type="slidenum">
              <a:rPr lang="en-US" smtClean="0"/>
              <a:t>2</a:t>
            </a:fld>
            <a:endParaRPr lang="en-US"/>
          </a:p>
        </p:txBody>
      </p:sp>
    </p:spTree>
    <p:extLst>
      <p:ext uri="{BB962C8B-B14F-4D97-AF65-F5344CB8AC3E}">
        <p14:creationId xmlns:p14="http://schemas.microsoft.com/office/powerpoint/2010/main" val="423599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countless resources available on campus at CalStateLA. This diverse and complex pool can be overwhelming to navigate. What single resource can provide guidance to the errant Golden Eagle? Welcome to AcademiMate, by CalStateLA! Perhaps you’re aware that CalStateLA has laptops available for student use, but you’re not sure where to make inquiry in order to acquire one. Maybe you’ve lost a personal item on campus and are uncertain who you should contact for help. AcademiMate is there to point you in the right direction. From the lost and found to the GET portal to scheduled events, AcademiMate is available at any hour to assist you in locating and leveraging Golden Eagle resources. </a:t>
            </a:r>
          </a:p>
        </p:txBody>
      </p:sp>
      <p:sp>
        <p:nvSpPr>
          <p:cNvPr id="4" name="Slide Number Placeholder 3"/>
          <p:cNvSpPr>
            <a:spLocks noGrp="1"/>
          </p:cNvSpPr>
          <p:nvPr>
            <p:ph type="sldNum" sz="quarter" idx="5"/>
          </p:nvPr>
        </p:nvSpPr>
        <p:spPr/>
        <p:txBody>
          <a:bodyPr/>
          <a:lstStyle/>
          <a:p>
            <a:fld id="{15E46E0F-591D-4615-89A9-03E0C864C591}" type="slidenum">
              <a:rPr lang="en-US" smtClean="0"/>
              <a:t>3</a:t>
            </a:fld>
            <a:endParaRPr lang="en-US"/>
          </a:p>
        </p:txBody>
      </p:sp>
    </p:spTree>
    <p:extLst>
      <p:ext uri="{BB962C8B-B14F-4D97-AF65-F5344CB8AC3E}">
        <p14:creationId xmlns:p14="http://schemas.microsoft.com/office/powerpoint/2010/main" val="400216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you might be asking yourself, “Why do I need a chatbot?”</a:t>
            </a:r>
          </a:p>
          <a:p>
            <a:r>
              <a:rPr lang="en-US"/>
              <a:t>Well truthfully, you don’t NEED a chatbot. People got along just fine prior to the advent of ChatGPT, but let’s face it: it’s just convenient. AcademiMate doesn’t require lunch breaks or sleep: It’s responsive anytime, anywhere… provided you have an internet connection. AcademiMate is easy to use and can guide you expediently to the information you seek. Have you ever poured through the plethora of disparate FAQs CalStateLA has for student resources? Well… we have. It’s a labyrinth. AcademiMate spares you all that and more.</a:t>
            </a:r>
          </a:p>
        </p:txBody>
      </p:sp>
      <p:sp>
        <p:nvSpPr>
          <p:cNvPr id="4" name="Slide Number Placeholder 3"/>
          <p:cNvSpPr>
            <a:spLocks noGrp="1"/>
          </p:cNvSpPr>
          <p:nvPr>
            <p:ph type="sldNum" sz="quarter" idx="5"/>
          </p:nvPr>
        </p:nvSpPr>
        <p:spPr/>
        <p:txBody>
          <a:bodyPr/>
          <a:lstStyle/>
          <a:p>
            <a:fld id="{15E46E0F-591D-4615-89A9-03E0C864C591}" type="slidenum">
              <a:rPr lang="en-US" smtClean="0"/>
              <a:t>4</a:t>
            </a:fld>
            <a:endParaRPr lang="en-US"/>
          </a:p>
        </p:txBody>
      </p:sp>
    </p:spTree>
    <p:extLst>
      <p:ext uri="{BB962C8B-B14F-4D97-AF65-F5344CB8AC3E}">
        <p14:creationId xmlns:p14="http://schemas.microsoft.com/office/powerpoint/2010/main" val="4104570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does it work?</a:t>
            </a:r>
            <a:r>
              <a:rPr lang="en-US" baseline="0"/>
              <a:t> I’m glad you asked! </a:t>
            </a:r>
            <a:r>
              <a:rPr lang="en-US"/>
              <a:t>Various technologies were tested and rejected before we landed on a largely-Azure-centric solution. The UI can be incorporated into any web page, as it is served up via an API (</a:t>
            </a:r>
            <a:r>
              <a:rPr lang="en-US" err="1"/>
              <a:t>sharepoint</a:t>
            </a:r>
            <a:r>
              <a:rPr lang="en-US"/>
              <a:t> as an example).</a:t>
            </a:r>
            <a:endParaRPr lang="en-US">
              <a:cs typeface="Calibri"/>
            </a:endParaRPr>
          </a:p>
        </p:txBody>
      </p:sp>
      <p:sp>
        <p:nvSpPr>
          <p:cNvPr id="4" name="Slide Number Placeholder 3"/>
          <p:cNvSpPr>
            <a:spLocks noGrp="1"/>
          </p:cNvSpPr>
          <p:nvPr>
            <p:ph type="sldNum" sz="quarter" idx="5"/>
          </p:nvPr>
        </p:nvSpPr>
        <p:spPr/>
        <p:txBody>
          <a:bodyPr/>
          <a:lstStyle/>
          <a:p>
            <a:fld id="{15E46E0F-591D-4615-89A9-03E0C864C591}" type="slidenum">
              <a:rPr lang="en-US" smtClean="0"/>
              <a:t>5</a:t>
            </a:fld>
            <a:endParaRPr lang="en-US"/>
          </a:p>
        </p:txBody>
      </p:sp>
    </p:spTree>
    <p:extLst>
      <p:ext uri="{BB962C8B-B14F-4D97-AF65-F5344CB8AC3E}">
        <p14:creationId xmlns:p14="http://schemas.microsoft.com/office/powerpoint/2010/main" val="122987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AcademiMate is driven largely by the Azure Language Studio AI framework. The pivotal role of Natural Language Processing (NLP) through tools like QnA Maker and Language Studio was paramount in elevating the chatbot's ability to comprehend and respond effectively to user queries. This robust NLP foundation laid the groundwork for a more intelligent and user-friendly interaction. Incorporating machine learning algorithms within the QnA Maker took the functionality to the next level. These algorithms were not only instrumental in tailoring personalized recommendations but also played a key role in the continuous enhancement of the system's responsiveness. By learning from user interactions, AcademiMate evolved to better understand and cater to individual needs. The design process was marked by an iterative approach, incorporating user testing to fine-tune and optimize the overall user experience. This user-centric methodology ensured that the chatbot not only met but exceeded user expectations, providing a seamless and intuitive interaction. Furthermore, the utilization of Language Studio extended beyond NLP to include web scraping capabilities. This facilitated the extraction of relevant and up-to-date information from the internet, ensuring that AcademiMate was equipped with the latest data for more accurate responses. To enhance precision and user confidence, the system was designed to present options with high confidence levels. In instances where the confidence level dipped below 20%, a thoughtful feature was incorporated. Users were empowered to add custom messages, enriching the system's knowledge base and ensuring accurate responses even in scenarios where standard confidence levels were suboptimal. In essence, AcademiMate reflects a harmonious blend of advanced AI technologies, user-centric design principles, and a commitment to continuous improvement, all orchestrated to deliver a cutting-edge and user-friendly chatbot experience.</a:t>
            </a:r>
          </a:p>
        </p:txBody>
      </p:sp>
      <p:sp>
        <p:nvSpPr>
          <p:cNvPr id="4" name="Slide Number Placeholder 3"/>
          <p:cNvSpPr>
            <a:spLocks noGrp="1"/>
          </p:cNvSpPr>
          <p:nvPr>
            <p:ph type="sldNum" sz="quarter" idx="5"/>
          </p:nvPr>
        </p:nvSpPr>
        <p:spPr/>
        <p:txBody>
          <a:bodyPr/>
          <a:lstStyle/>
          <a:p>
            <a:fld id="{15E46E0F-591D-4615-89A9-03E0C864C591}" type="slidenum">
              <a:rPr lang="en-US" smtClean="0"/>
              <a:t>6</a:t>
            </a:fld>
            <a:endParaRPr lang="en-US"/>
          </a:p>
        </p:txBody>
      </p:sp>
    </p:spTree>
    <p:extLst>
      <p:ext uri="{BB962C8B-B14F-4D97-AF65-F5344CB8AC3E}">
        <p14:creationId xmlns:p14="http://schemas.microsoft.com/office/powerpoint/2010/main" val="3931715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I’ll now hand off to Rahul for a live demonstration of AcademiMate. Rahul, take it away…</a:t>
            </a:r>
          </a:p>
        </p:txBody>
      </p:sp>
      <p:sp>
        <p:nvSpPr>
          <p:cNvPr id="4" name="Slide Number Placeholder 3"/>
          <p:cNvSpPr>
            <a:spLocks noGrp="1"/>
          </p:cNvSpPr>
          <p:nvPr>
            <p:ph type="sldNum" sz="quarter" idx="5"/>
          </p:nvPr>
        </p:nvSpPr>
        <p:spPr/>
        <p:txBody>
          <a:bodyPr/>
          <a:lstStyle/>
          <a:p>
            <a:fld id="{15E46E0F-591D-4615-89A9-03E0C864C591}" type="slidenum">
              <a:rPr lang="en-US" smtClean="0"/>
              <a:t>7</a:t>
            </a:fld>
            <a:endParaRPr lang="en-US"/>
          </a:p>
        </p:txBody>
      </p:sp>
    </p:spTree>
    <p:extLst>
      <p:ext uri="{BB962C8B-B14F-4D97-AF65-F5344CB8AC3E}">
        <p14:creationId xmlns:p14="http://schemas.microsoft.com/office/powerpoint/2010/main" val="418634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Language / text / slang barrier</a:t>
            </a:r>
          </a:p>
          <a:p>
            <a:r>
              <a:rPr lang="en-US">
                <a:cs typeface="Calibri"/>
              </a:rPr>
              <a:t>Tech barrier – web scrapping</a:t>
            </a:r>
          </a:p>
          <a:p>
            <a:r>
              <a:rPr lang="en-US">
                <a:cs typeface="Calibri"/>
              </a:rPr>
              <a:t>Ai bot – training n training, enhancing dataset, mapping keywords n answers to ques,</a:t>
            </a:r>
          </a:p>
          <a:p>
            <a:r>
              <a:rPr lang="en-US" err="1">
                <a:cs typeface="Calibri"/>
              </a:rPr>
              <a:t>accurracy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5E46E0F-591D-4615-89A9-03E0C864C591}" type="slidenum">
              <a:rPr lang="en-US" smtClean="0"/>
              <a:t>8</a:t>
            </a:fld>
            <a:endParaRPr lang="en-US"/>
          </a:p>
        </p:txBody>
      </p:sp>
    </p:spTree>
    <p:extLst>
      <p:ext uri="{BB962C8B-B14F-4D97-AF65-F5344CB8AC3E}">
        <p14:creationId xmlns:p14="http://schemas.microsoft.com/office/powerpoint/2010/main" val="255271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AcademiMate’s capabilities</a:t>
            </a:r>
            <a:r>
              <a:rPr lang="en-US" baseline="0"/>
              <a:t> are incredibly promising and due to the </a:t>
            </a:r>
            <a:r>
              <a:rPr lang="en-US"/>
              <a:t>scalable architecture</a:t>
            </a:r>
            <a:r>
              <a:rPr lang="en-US" baseline="0"/>
              <a:t>, it will only get better with use. Further data collection, training, and adjustments would be our next steps. We expect that </a:t>
            </a:r>
            <a:r>
              <a:rPr lang="en-US"/>
              <a:t>coupled</a:t>
            </a:r>
            <a:r>
              <a:rPr lang="en-US" baseline="0"/>
              <a:t> with actual usage will yield a truly remarkable chatbot experience.</a:t>
            </a:r>
            <a:endParaRPr lang="en-US"/>
          </a:p>
        </p:txBody>
      </p:sp>
      <p:sp>
        <p:nvSpPr>
          <p:cNvPr id="4" name="Slide Number Placeholder 3"/>
          <p:cNvSpPr>
            <a:spLocks noGrp="1"/>
          </p:cNvSpPr>
          <p:nvPr>
            <p:ph type="sldNum" sz="quarter" idx="5"/>
          </p:nvPr>
        </p:nvSpPr>
        <p:spPr/>
        <p:txBody>
          <a:bodyPr/>
          <a:lstStyle/>
          <a:p>
            <a:fld id="{15E46E0F-591D-4615-89A9-03E0C864C591}" type="slidenum">
              <a:rPr lang="en-US" smtClean="0"/>
              <a:t>9</a:t>
            </a:fld>
            <a:endParaRPr lang="en-US"/>
          </a:p>
        </p:txBody>
      </p:sp>
    </p:spTree>
    <p:extLst>
      <p:ext uri="{BB962C8B-B14F-4D97-AF65-F5344CB8AC3E}">
        <p14:creationId xmlns:p14="http://schemas.microsoft.com/office/powerpoint/2010/main" val="348306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51187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42107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260120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5067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36255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74155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2075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15450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5771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6536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12/4/2023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4659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12/4/2023</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9578370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333">
          <p15:clr>
            <a:srgbClr val="5ACBF0"/>
          </p15:clr>
        </p15:guide>
        <p15:guide id="4" pos="336">
          <p15:clr>
            <a:srgbClr val="5ACBF0"/>
          </p15:clr>
        </p15:guide>
        <p15:guide id="5" orient="horz" pos="3974">
          <p15:clr>
            <a:srgbClr val="5ACBF0"/>
          </p15:clr>
        </p15:guide>
        <p15:guide id="6" orient="horz" pos="346">
          <p15:clr>
            <a:srgbClr val="5ACBF0"/>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296">
          <p15:clr>
            <a:srgbClr val="A4A3A4"/>
          </p15:clr>
        </p15:guide>
        <p15:guide id="17" pos="3772">
          <p15:clr>
            <a:srgbClr val="A4A3A4"/>
          </p15:clr>
        </p15:guide>
        <p15:guide id="18" pos="3908">
          <p15:clr>
            <a:srgbClr val="A4A3A4"/>
          </p15:clr>
        </p15:guide>
        <p15:guide id="19" pos="4362">
          <p15:clr>
            <a:srgbClr val="A4A3A4"/>
          </p15:clr>
        </p15:guide>
        <p15:guide id="20" pos="4475">
          <p15:clr>
            <a:srgbClr val="A4A3A4"/>
          </p15:clr>
        </p15:guide>
        <p15:guide id="21" pos="4974">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845">
          <p15:clr>
            <a:srgbClr val="A4A3A4"/>
          </p15:clr>
        </p15:guide>
        <p15:guide id="30" orient="horz" pos="958">
          <p15:clr>
            <a:srgbClr val="A4A3A4"/>
          </p15:clr>
        </p15:guide>
        <p15:guide id="31" orient="horz" pos="1480">
          <p15:clr>
            <a:srgbClr val="A4A3A4"/>
          </p15:clr>
        </p15:guide>
        <p15:guide id="32" orient="horz" pos="1593">
          <p15:clr>
            <a:srgbClr val="A4A3A4"/>
          </p15:clr>
        </p15:guide>
        <p15:guide id="33" orient="horz" pos="2092">
          <p15:clr>
            <a:srgbClr val="A4A3A4"/>
          </p15:clr>
        </p15:guide>
        <p15:guide id="34" orient="horz" pos="2228">
          <p15:clr>
            <a:srgbClr val="A4A3A4"/>
          </p15:clr>
        </p15:guide>
        <p15:guide id="35" orient="horz" pos="2727">
          <p15:clr>
            <a:srgbClr val="A4A3A4"/>
          </p15:clr>
        </p15:guide>
        <p15:guide id="36" orient="horz" pos="2840">
          <p15:clr>
            <a:srgbClr val="A4A3A4"/>
          </p15:clr>
        </p15:guide>
        <p15:guide id="37" orient="horz" pos="3362">
          <p15:clr>
            <a:srgbClr val="A4A3A4"/>
          </p15:clr>
        </p15:guide>
        <p15:guide id="38"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nexsys.it/blog/come-ridurre-i-costi-del-cloud-azure/"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2" name="Rectangle 21">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0" name="Rectangle 2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8" name="Rectangle 27">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p:cNvSpPr>
            <a:spLocks noGrp="1"/>
          </p:cNvSpPr>
          <p:nvPr>
            <p:ph type="ctrTitle"/>
          </p:nvPr>
        </p:nvSpPr>
        <p:spPr>
          <a:xfrm>
            <a:off x="7140575" y="540000"/>
            <a:ext cx="4849140" cy="5841206"/>
          </a:xfrm>
        </p:spPr>
        <p:txBody>
          <a:bodyPr>
            <a:normAutofit fontScale="90000"/>
          </a:bodyPr>
          <a:lstStyle/>
          <a:p>
            <a:r>
              <a:rPr lang="en-US" sz="6000"/>
              <a:t>AcademiMate</a:t>
            </a:r>
            <a:br>
              <a:rPr lang="en-US" sz="6000"/>
            </a:br>
            <a:br>
              <a:rPr lang="en-US" sz="6000"/>
            </a:br>
            <a:br>
              <a:rPr lang="en-US" sz="6000"/>
            </a:br>
            <a:br>
              <a:rPr lang="en-US" sz="4200"/>
            </a:br>
            <a:r>
              <a:rPr lang="en-US" sz="4200"/>
              <a:t>An AI-Powered Chatbot for </a:t>
            </a:r>
            <a:br>
              <a:rPr lang="en-US" sz="4200"/>
            </a:br>
            <a:r>
              <a:rPr lang="en-US" sz="4200"/>
              <a:t>California State University, </a:t>
            </a:r>
            <a:br>
              <a:rPr lang="en-US" sz="4200"/>
            </a:br>
            <a:r>
              <a:rPr lang="en-US" sz="4200"/>
              <a:t>Los Angeles</a:t>
            </a:r>
          </a:p>
        </p:txBody>
      </p:sp>
      <p:pic>
        <p:nvPicPr>
          <p:cNvPr id="3" name="Picture 2">
            <a:extLst>
              <a:ext uri="{FF2B5EF4-FFF2-40B4-BE49-F238E27FC236}">
                <a16:creationId xmlns:a16="http://schemas.microsoft.com/office/drawing/2014/main" id="{296EABA5-0A53-1D8B-3EB3-BF0E156412AB}"/>
              </a:ext>
            </a:extLst>
          </p:cNvPr>
          <p:cNvPicPr>
            <a:picLocks noChangeAspect="1"/>
          </p:cNvPicPr>
          <p:nvPr/>
        </p:nvPicPr>
        <p:blipFill rotWithShape="1">
          <a:blip r:embed="rId3"/>
          <a:srcRect l="6796" r="1711" b="12"/>
          <a:stretch/>
        </p:blipFill>
        <p:spPr>
          <a:xfrm>
            <a:off x="2169034" y="549274"/>
            <a:ext cx="2791646" cy="2791525"/>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FA33B862-4F18-1B5C-C22A-55ABDA4B1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 y="3833376"/>
            <a:ext cx="6049715" cy="2162773"/>
          </a:xfrm>
          <a:prstGeom prst="rect">
            <a:avLst/>
          </a:prstGeom>
        </p:spPr>
      </p:pic>
    </p:spTree>
    <p:extLst>
      <p:ext uri="{BB962C8B-B14F-4D97-AF65-F5344CB8AC3E}">
        <p14:creationId xmlns:p14="http://schemas.microsoft.com/office/powerpoint/2010/main" val="2421464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a:bodyPr>
          <a:lstStyle/>
          <a:p>
            <a:r>
              <a:rPr lang="en-US"/>
              <a:t>Conclusion</a:t>
            </a:r>
          </a:p>
        </p:txBody>
      </p:sp>
      <p:sp>
        <p:nvSpPr>
          <p:cNvPr id="3" name="Content Placeholder"/>
          <p:cNvSpPr>
            <a:spLocks noGrp="1"/>
          </p:cNvSpPr>
          <p:nvPr>
            <p:ph idx="1"/>
          </p:nvPr>
        </p:nvSpPr>
        <p:spPr>
          <a:xfrm>
            <a:off x="550863" y="2947121"/>
            <a:ext cx="4500562" cy="3361604"/>
          </a:xfrm>
        </p:spPr>
        <p:txBody>
          <a:bodyPr anchor="t">
            <a:normAutofit/>
          </a:bodyPr>
          <a:lstStyle/>
          <a:p>
            <a:pPr lvl="0"/>
            <a:r>
              <a:rPr lang="en-US"/>
              <a:t>AcademiMate demonstrates the potential of AI-powered chatbots in addressing the multifaceted challenges students face during their academic journey</a:t>
            </a:r>
          </a:p>
          <a:p>
            <a:pPr lvl="0"/>
            <a:r>
              <a:rPr lang="en-US"/>
              <a:t>The project signifies a step toward enhancing student satisfaction and success at CSULA</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White puzzle with one red piece">
            <a:extLst>
              <a:ext uri="{FF2B5EF4-FFF2-40B4-BE49-F238E27FC236}">
                <a16:creationId xmlns:a16="http://schemas.microsoft.com/office/drawing/2014/main" id="{995AC706-EFF1-D0D1-BA8C-BC7FCB6705BA}"/>
              </a:ext>
            </a:extLst>
          </p:cNvPr>
          <p:cNvPicPr>
            <a:picLocks noChangeAspect="1"/>
          </p:cNvPicPr>
          <p:nvPr/>
        </p:nvPicPr>
        <p:blipFill rotWithShape="1">
          <a:blip r:embed="rId3"/>
          <a:srcRect l="22698" r="21051"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49736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153200" y="540000"/>
            <a:ext cx="4500561" cy="4259814"/>
          </a:xfrm>
        </p:spPr>
        <p:txBody>
          <a:bodyPr vert="horz" lIns="91440" tIns="45720" rIns="91440" bIns="45720" rtlCol="0" anchor="b">
            <a:normAutofit/>
          </a:bodyPr>
          <a:lstStyle/>
          <a:p>
            <a:r>
              <a:rPr lang="en-US" sz="4200"/>
              <a:t>Acknowledgements</a:t>
            </a:r>
          </a:p>
        </p:txBody>
      </p:sp>
      <p:sp>
        <p:nvSpPr>
          <p:cNvPr id="3" name="Content Placeholder"/>
          <p:cNvSpPr>
            <a:spLocks noGrp="1"/>
          </p:cNvSpPr>
          <p:nvPr>
            <p:ph idx="1"/>
          </p:nvPr>
        </p:nvSpPr>
        <p:spPr>
          <a:xfrm>
            <a:off x="7153200" y="4988476"/>
            <a:ext cx="4500561" cy="1633399"/>
          </a:xfrm>
        </p:spPr>
        <p:txBody>
          <a:bodyPr vert="horz" lIns="91440" tIns="45720" rIns="91440" bIns="45720" rtlCol="0" anchor="t">
            <a:normAutofit lnSpcReduction="10000"/>
          </a:bodyPr>
          <a:lstStyle/>
          <a:p>
            <a:pPr marL="0" lvl="0" indent="0">
              <a:buNone/>
            </a:pPr>
            <a:r>
              <a:rPr lang="en-US" sz="1600" cap="all" spc="300"/>
              <a:t>Special thanks to .</a:t>
            </a:r>
          </a:p>
          <a:p>
            <a:pPr marL="0" indent="0">
              <a:buNone/>
            </a:pPr>
            <a:r>
              <a:rPr lang="en-US" sz="1600" cap="all" spc="300"/>
              <a:t>Cedrick N.</a:t>
            </a:r>
          </a:p>
          <a:p>
            <a:pPr marL="0" indent="0">
              <a:buNone/>
            </a:pPr>
            <a:r>
              <a:rPr lang="en-US" sz="1600" cap="all" spc="300"/>
              <a:t>Kristofer Acio (</a:t>
            </a:r>
            <a:r>
              <a:rPr lang="en-US" sz="1600" cap="all" spc="300" err="1"/>
              <a:t>H&amp;rl</a:t>
            </a:r>
            <a:r>
              <a:rPr lang="en-US" sz="1600" cap="all" spc="300"/>
              <a:t>)</a:t>
            </a:r>
          </a:p>
          <a:p>
            <a:pPr marL="0" indent="0">
              <a:buNone/>
            </a:pPr>
            <a:r>
              <a:rPr lang="en-US" sz="1600" cap="all" spc="300"/>
              <a:t>Renee Gonzales (</a:t>
            </a:r>
            <a:r>
              <a:rPr lang="en-US" sz="1600" cap="all" spc="300">
                <a:ea typeface="+mn-lt"/>
                <a:cs typeface="+mn-lt"/>
              </a:rPr>
              <a:t>H&amp;RL)</a:t>
            </a:r>
            <a:endParaRPr lang="en-US" sz="1600" cap="all" spc="300"/>
          </a:p>
          <a:p>
            <a:pPr marL="0" indent="0">
              <a:buNone/>
            </a:pPr>
            <a:endParaRPr lang="en-US" sz="1600" cap="all" spc="300"/>
          </a:p>
        </p:txBody>
      </p:sp>
      <p:grpSp>
        <p:nvGrpSpPr>
          <p:cNvPr id="26" name="Group 25">
            <a:extLst>
              <a:ext uri="{FF2B5EF4-FFF2-40B4-BE49-F238E27FC236}">
                <a16:creationId xmlns:a16="http://schemas.microsoft.com/office/drawing/2014/main" id="{4B7AF231-444C-44D0-B791-BAFE395E3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1" y="3600"/>
            <a:ext cx="7266875" cy="6854400"/>
            <a:chOff x="4925125" y="3600"/>
            <a:chExt cx="7266875" cy="6854400"/>
          </a:xfrm>
        </p:grpSpPr>
        <p:sp>
          <p:nvSpPr>
            <p:cNvPr id="27" name="Oval 26">
              <a:extLst>
                <a:ext uri="{FF2B5EF4-FFF2-40B4-BE49-F238E27FC236}">
                  <a16:creationId xmlns:a16="http://schemas.microsoft.com/office/drawing/2014/main" id="{6152793A-5125-41FA-AEF6-96C5463D0A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3C1632F-098D-4A05-B248-04B7ABFE00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A85C0F5-DDEB-454E-A0E4-B6F0FB4CAB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Pit crew approaches racecar during race">
            <a:extLst>
              <a:ext uri="{FF2B5EF4-FFF2-40B4-BE49-F238E27FC236}">
                <a16:creationId xmlns:a16="http://schemas.microsoft.com/office/drawing/2014/main" id="{C7EAA42C-E20D-E966-6628-3D82E2FEEF00}"/>
              </a:ext>
            </a:extLst>
          </p:cNvPr>
          <p:cNvPicPr>
            <a:picLocks noChangeAspect="1"/>
          </p:cNvPicPr>
          <p:nvPr/>
        </p:nvPicPr>
        <p:blipFill>
          <a:blip r:embed="rId3">
            <a:extLst>
              <a:ext uri="{28A0092B-C50C-407E-A947-70E740481C1C}">
                <a14:useLocalDpi xmlns:a14="http://schemas.microsoft.com/office/drawing/2010/main" val="0"/>
              </a:ext>
            </a:extLst>
          </a:blip>
          <a:srcRect l="12791" r="12791"/>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730330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337512" y="4873094"/>
            <a:ext cx="5259921" cy="1580246"/>
          </a:xfrm>
        </p:spPr>
        <p:txBody>
          <a:bodyPr anchor="t">
            <a:normAutofit/>
          </a:bodyPr>
          <a:lstStyle/>
          <a:p>
            <a:pPr marL="0" lvl="0" indent="0">
              <a:buNone/>
            </a:pPr>
            <a:r>
              <a:rPr lang="en-US" sz="3600"/>
              <a:t>Thank you all for your time and attention!</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Rows of chairs in a dark auditorium">
            <a:extLst>
              <a:ext uri="{FF2B5EF4-FFF2-40B4-BE49-F238E27FC236}">
                <a16:creationId xmlns:a16="http://schemas.microsoft.com/office/drawing/2014/main" id="{E2D246A9-09EF-79D1-4A64-F29BA3547491}"/>
              </a:ext>
            </a:extLst>
          </p:cNvPr>
          <p:cNvPicPr>
            <a:picLocks noChangeAspect="1"/>
          </p:cNvPicPr>
          <p:nvPr/>
        </p:nvPicPr>
        <p:blipFill rotWithShape="1">
          <a:blip r:embed="rId3"/>
          <a:srcRect l="33070" r="10631"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2777116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153200" y="540000"/>
            <a:ext cx="4500561" cy="4259814"/>
          </a:xfrm>
        </p:spPr>
        <p:txBody>
          <a:bodyPr vert="horz" lIns="91440" tIns="45720" rIns="91440" bIns="45720" rtlCol="0" anchor="b">
            <a:normAutofit/>
          </a:bodyPr>
          <a:lstStyle/>
          <a:p>
            <a:r>
              <a:rPr lang="en-US" sz="6200"/>
              <a:t>California State University, Los Angeles</a:t>
            </a:r>
          </a:p>
        </p:txBody>
      </p:sp>
      <p:sp>
        <p:nvSpPr>
          <p:cNvPr id="3" name="Content Placeholder"/>
          <p:cNvSpPr>
            <a:spLocks noGrp="1"/>
          </p:cNvSpPr>
          <p:nvPr>
            <p:ph idx="1"/>
          </p:nvPr>
        </p:nvSpPr>
        <p:spPr>
          <a:xfrm>
            <a:off x="7153200" y="4988476"/>
            <a:ext cx="4500561" cy="1320249"/>
          </a:xfrm>
        </p:spPr>
        <p:txBody>
          <a:bodyPr vert="horz" lIns="91440" tIns="45720" rIns="91440" bIns="45720" rtlCol="0">
            <a:normAutofit fontScale="77500" lnSpcReduction="20000"/>
          </a:bodyPr>
          <a:lstStyle/>
          <a:p>
            <a:pPr marL="0" lvl="0" indent="0">
              <a:buNone/>
            </a:pPr>
            <a:r>
              <a:rPr lang="en-US" sz="1600" cap="all" spc="300"/>
              <a:t>AISHWARYA Gupta</a:t>
            </a:r>
          </a:p>
          <a:p>
            <a:pPr marL="0" lvl="0" indent="0">
              <a:buNone/>
            </a:pPr>
            <a:r>
              <a:rPr lang="en-US" sz="1600" cap="all" spc="300"/>
              <a:t>RAHUL BHOGALE</a:t>
            </a:r>
          </a:p>
          <a:p>
            <a:pPr marL="0" lvl="0" indent="0">
              <a:buNone/>
            </a:pPr>
            <a:r>
              <a:rPr lang="en-US" sz="1600" cap="all" spc="300"/>
              <a:t>YULIN HE</a:t>
            </a:r>
          </a:p>
          <a:p>
            <a:pPr marL="0" lvl="0" indent="0">
              <a:buNone/>
            </a:pPr>
            <a:r>
              <a:rPr lang="en-US" sz="1600" cap="all" spc="300"/>
              <a:t>Gentre ThomseN</a:t>
            </a:r>
          </a:p>
        </p:txBody>
      </p:sp>
      <p:grpSp>
        <p:nvGrpSpPr>
          <p:cNvPr id="26" name="Group 25">
            <a:extLst>
              <a:ext uri="{FF2B5EF4-FFF2-40B4-BE49-F238E27FC236}">
                <a16:creationId xmlns:a16="http://schemas.microsoft.com/office/drawing/2014/main" id="{4B7AF231-444C-44D0-B791-BAFE395E3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1" y="3600"/>
            <a:ext cx="7266875" cy="6854400"/>
            <a:chOff x="4925125" y="3600"/>
            <a:chExt cx="7266875" cy="6854400"/>
          </a:xfrm>
        </p:grpSpPr>
        <p:sp>
          <p:nvSpPr>
            <p:cNvPr id="27" name="Oval 26">
              <a:extLst>
                <a:ext uri="{FF2B5EF4-FFF2-40B4-BE49-F238E27FC236}">
                  <a16:creationId xmlns:a16="http://schemas.microsoft.com/office/drawing/2014/main" id="{6152793A-5125-41FA-AEF6-96C5463D0A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3C1632F-098D-4A05-B248-04B7ABFE00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A85C0F5-DDEB-454E-A0E4-B6F0FB4CAB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Diner restaurant">
            <a:extLst>
              <a:ext uri="{FF2B5EF4-FFF2-40B4-BE49-F238E27FC236}">
                <a16:creationId xmlns:a16="http://schemas.microsoft.com/office/drawing/2014/main" id="{3C598109-483A-375C-47C5-BF8A4E1055D0}"/>
              </a:ext>
            </a:extLst>
          </p:cNvPr>
          <p:cNvPicPr>
            <a:picLocks noChangeAspect="1"/>
          </p:cNvPicPr>
          <p:nvPr/>
        </p:nvPicPr>
        <p:blipFill rotWithShape="1">
          <a:blip r:embed="rId3"/>
          <a:srcRect l="16721" r="16626" b="-3"/>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2571933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3D pattern of ring shapes connected by lines">
            <a:extLst>
              <a:ext uri="{FF2B5EF4-FFF2-40B4-BE49-F238E27FC236}">
                <a16:creationId xmlns:a16="http://schemas.microsoft.com/office/drawing/2014/main" id="{8EB090BF-4229-B56C-0C3F-A0CC2EF9385A}"/>
              </a:ext>
            </a:extLst>
          </p:cNvPr>
          <p:cNvPicPr>
            <a:picLocks noChangeAspect="1"/>
          </p:cNvPicPr>
          <p:nvPr/>
        </p:nvPicPr>
        <p:blipFill rotWithShape="1">
          <a:blip r:embed="rId3"/>
          <a:srcRect l="4459" r="39290"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4" name="Title">
            <a:extLst>
              <a:ext uri="{FF2B5EF4-FFF2-40B4-BE49-F238E27FC236}">
                <a16:creationId xmlns:a16="http://schemas.microsoft.com/office/drawing/2014/main" id="{0DCAF4AB-876A-2549-F802-04A5E0418175}"/>
              </a:ext>
            </a:extLst>
          </p:cNvPr>
          <p:cNvSpPr txBox="1">
            <a:spLocks/>
          </p:cNvSpPr>
          <p:nvPr/>
        </p:nvSpPr>
        <p:spPr>
          <a:xfrm>
            <a:off x="473533" y="814135"/>
            <a:ext cx="4500561" cy="218194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Introduction</a:t>
            </a:r>
          </a:p>
        </p:txBody>
      </p:sp>
      <p:sp>
        <p:nvSpPr>
          <p:cNvPr id="11" name="Content Placeholder">
            <a:extLst>
              <a:ext uri="{FF2B5EF4-FFF2-40B4-BE49-F238E27FC236}">
                <a16:creationId xmlns:a16="http://schemas.microsoft.com/office/drawing/2014/main" id="{FFB9107F-3ED3-A8E2-D445-ECE54838DEF3}"/>
              </a:ext>
            </a:extLst>
          </p:cNvPr>
          <p:cNvSpPr>
            <a:spLocks noGrp="1"/>
          </p:cNvSpPr>
          <p:nvPr>
            <p:ph idx="1"/>
          </p:nvPr>
        </p:nvSpPr>
        <p:spPr>
          <a:xfrm>
            <a:off x="550863" y="2947121"/>
            <a:ext cx="4500562" cy="3361604"/>
          </a:xfrm>
        </p:spPr>
        <p:txBody>
          <a:bodyPr anchor="t">
            <a:normAutofit/>
          </a:bodyPr>
          <a:lstStyle/>
          <a:p>
            <a:pPr lvl="0">
              <a:lnSpc>
                <a:spcPct val="115000"/>
              </a:lnSpc>
            </a:pPr>
            <a:r>
              <a:rPr lang="en-US" sz="1400"/>
              <a:t>Located in Los Angeles, California State University, Los Angeles stands is a beacon of higher education, committed to fostering academic excellence and student success</a:t>
            </a:r>
          </a:p>
          <a:p>
            <a:pPr lvl="0">
              <a:lnSpc>
                <a:spcPct val="115000"/>
              </a:lnSpc>
            </a:pPr>
            <a:r>
              <a:rPr lang="en-US" sz="1400"/>
              <a:t>We introduced an innovative AI-powered chatbot named AcademiMate, designed specifically to cater to the diverse needs of students, both academically and non-academically</a:t>
            </a:r>
          </a:p>
          <a:p>
            <a:pPr lvl="0">
              <a:lnSpc>
                <a:spcPct val="115000"/>
              </a:lnSpc>
            </a:pPr>
            <a:r>
              <a:rPr lang="en-US" sz="1400"/>
              <a:t>The AcademiMate chatbot represents a comprehensive solution to address the myriad challenges faced by students at CSULA</a:t>
            </a:r>
          </a:p>
        </p:txBody>
      </p:sp>
    </p:spTree>
    <p:extLst>
      <p:ext uri="{BB962C8B-B14F-4D97-AF65-F5344CB8AC3E}">
        <p14:creationId xmlns:p14="http://schemas.microsoft.com/office/powerpoint/2010/main" val="66870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fontScale="90000"/>
          </a:bodyPr>
          <a:lstStyle/>
          <a:p>
            <a:r>
              <a:rPr lang="en-US"/>
              <a:t>Why does CSULA need a chatbot?</a:t>
            </a:r>
          </a:p>
        </p:txBody>
      </p:sp>
      <p:sp>
        <p:nvSpPr>
          <p:cNvPr id="3" name="Content Placeholder"/>
          <p:cNvSpPr>
            <a:spLocks noGrp="1"/>
          </p:cNvSpPr>
          <p:nvPr>
            <p:ph idx="1"/>
          </p:nvPr>
        </p:nvSpPr>
        <p:spPr>
          <a:xfrm>
            <a:off x="468101" y="4700710"/>
            <a:ext cx="4500562" cy="1438193"/>
          </a:xfrm>
        </p:spPr>
        <p:txBody>
          <a:bodyPr anchor="t">
            <a:normAutofit fontScale="92500" lnSpcReduction="10000"/>
          </a:bodyPr>
          <a:lstStyle/>
          <a:p>
            <a:pPr marL="269875" indent="-269875">
              <a:lnSpc>
                <a:spcPct val="115000"/>
              </a:lnSpc>
            </a:pPr>
            <a:r>
              <a:rPr lang="en-US" sz="1300"/>
              <a:t>Ease of use</a:t>
            </a:r>
            <a:endParaRPr lang="en-US"/>
          </a:p>
          <a:p>
            <a:pPr marL="269875" indent="-269875">
              <a:lnSpc>
                <a:spcPct val="114999"/>
              </a:lnSpc>
            </a:pPr>
            <a:r>
              <a:rPr lang="en-US" sz="1300"/>
              <a:t>Cost effective</a:t>
            </a:r>
          </a:p>
          <a:p>
            <a:pPr marL="269875" lvl="0" indent="-269875">
              <a:lnSpc>
                <a:spcPct val="115000"/>
              </a:lnSpc>
            </a:pPr>
            <a:r>
              <a:rPr lang="en-US" sz="1300"/>
              <a:t>24/7 Availability</a:t>
            </a:r>
          </a:p>
          <a:p>
            <a:pPr marL="269875" lvl="0" indent="-269875">
              <a:lnSpc>
                <a:spcPct val="115000"/>
              </a:lnSpc>
            </a:pPr>
            <a:r>
              <a:rPr lang="en-US" sz="1300"/>
              <a:t>Time saved pouring through inconsistent and elusive FAQs</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Many question marks on black background">
            <a:extLst>
              <a:ext uri="{FF2B5EF4-FFF2-40B4-BE49-F238E27FC236}">
                <a16:creationId xmlns:a16="http://schemas.microsoft.com/office/drawing/2014/main" id="{9E3C2497-C61C-DD7A-B7A2-1195BB285DA6}"/>
              </a:ext>
            </a:extLst>
          </p:cNvPr>
          <p:cNvPicPr>
            <a:picLocks noChangeAspect="1"/>
          </p:cNvPicPr>
          <p:nvPr/>
        </p:nvPicPr>
        <p:blipFill rotWithShape="1">
          <a:blip r:embed="rId3"/>
          <a:srcRect l="39108" r="7" b="7"/>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92652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a:bodyPr>
          <a:lstStyle/>
          <a:p>
            <a:r>
              <a:rPr lang="en-US"/>
              <a:t>How does it work?</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672F5D96-4724-7F2E-2131-BBCBAEAFBD43}"/>
              </a:ext>
            </a:extLst>
          </p:cNvPr>
          <p:cNvPicPr>
            <a:picLocks noChangeAspect="1"/>
          </p:cNvPicPr>
          <p:nvPr/>
        </p:nvPicPr>
        <p:blipFill rotWithShape="1">
          <a:blip r:embed="rId3"/>
          <a:srcRect l="22187" r="25079" b="6250"/>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7" name="Content Placeholder">
            <a:extLst>
              <a:ext uri="{FF2B5EF4-FFF2-40B4-BE49-F238E27FC236}">
                <a16:creationId xmlns:a16="http://schemas.microsoft.com/office/drawing/2014/main" id="{47F96452-9CB0-47A0-FD98-462AD715B0B9}"/>
              </a:ext>
            </a:extLst>
          </p:cNvPr>
          <p:cNvSpPr txBox="1">
            <a:spLocks/>
          </p:cNvSpPr>
          <p:nvPr/>
        </p:nvSpPr>
        <p:spPr>
          <a:xfrm>
            <a:off x="550863" y="2947121"/>
            <a:ext cx="4500562" cy="3361604"/>
          </a:xfrm>
          <a:prstGeom prst="rect">
            <a:avLst/>
          </a:prstGeom>
        </p:spPr>
        <p:txBody>
          <a:bodyPr vert="horz" lIns="91440" tIns="45720" rIns="91440" bIns="45720" rtlCol="0" anchor="t">
            <a:normAutofit/>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sz="1500"/>
              <a:t>AcademiMate is an innovative AI-powered chatbot designed to comprehensively assist CSULA students throughout their academic journey</a:t>
            </a:r>
          </a:p>
          <a:p>
            <a:pPr>
              <a:lnSpc>
                <a:spcPct val="115000"/>
              </a:lnSpc>
            </a:pPr>
            <a:r>
              <a:rPr lang="en-US" sz="1500"/>
              <a:t>It addresses challenges related to course registration, academic advising, campus resources, and university policies</a:t>
            </a:r>
          </a:p>
          <a:p>
            <a:pPr>
              <a:lnSpc>
                <a:spcPct val="115000"/>
              </a:lnSpc>
            </a:pPr>
            <a:r>
              <a:rPr lang="en-US" sz="1500"/>
              <a:t>The app aims to provide timely assistance, connect students to appropriate services, and contribute significantly to their overall success at CSULA</a:t>
            </a:r>
          </a:p>
        </p:txBody>
      </p:sp>
    </p:spTree>
    <p:extLst>
      <p:ext uri="{BB962C8B-B14F-4D97-AF65-F5344CB8AC3E}">
        <p14:creationId xmlns:p14="http://schemas.microsoft.com/office/powerpoint/2010/main" val="1045809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fontScale="90000"/>
          </a:bodyPr>
          <a:lstStyle/>
          <a:p>
            <a:r>
              <a:rPr lang="en-US"/>
              <a:t>But really, how does it work?</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Light bulb on yellow background with sketched light beams and cord">
            <a:extLst>
              <a:ext uri="{FF2B5EF4-FFF2-40B4-BE49-F238E27FC236}">
                <a16:creationId xmlns:a16="http://schemas.microsoft.com/office/drawing/2014/main" id="{C1EADA7F-DF10-57B4-1E66-C9854DBF084D}"/>
              </a:ext>
            </a:extLst>
          </p:cNvPr>
          <p:cNvPicPr>
            <a:picLocks noChangeAspect="1"/>
          </p:cNvPicPr>
          <p:nvPr/>
        </p:nvPicPr>
        <p:blipFill rotWithShape="1">
          <a:blip r:embed="rId3"/>
          <a:srcRect l="38476" r="3" b="3"/>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8" name="Picture 7" descr="A blue cloud with white text&#10;&#10;Description automatically generated">
            <a:extLst>
              <a:ext uri="{FF2B5EF4-FFF2-40B4-BE49-F238E27FC236}">
                <a16:creationId xmlns:a16="http://schemas.microsoft.com/office/drawing/2014/main" id="{C526683A-8865-718F-3B17-0B077DA63FB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1048" y="2592977"/>
            <a:ext cx="3581250" cy="1791188"/>
          </a:xfrm>
          <a:prstGeom prst="rect">
            <a:avLst/>
          </a:prstGeom>
        </p:spPr>
      </p:pic>
      <p:pic>
        <p:nvPicPr>
          <p:cNvPr id="16" name="Picture 15" descr="A logo of a machine&#10;&#10;Description automatically generated with medium confidence">
            <a:extLst>
              <a:ext uri="{FF2B5EF4-FFF2-40B4-BE49-F238E27FC236}">
                <a16:creationId xmlns:a16="http://schemas.microsoft.com/office/drawing/2014/main" id="{C61D8CFD-C80C-60A5-E5B2-AB08BBFFD1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48" y="4581761"/>
            <a:ext cx="3581250" cy="1617339"/>
          </a:xfrm>
          <a:prstGeom prst="rect">
            <a:avLst/>
          </a:prstGeom>
        </p:spPr>
      </p:pic>
    </p:spTree>
    <p:extLst>
      <p:ext uri="{BB962C8B-B14F-4D97-AF65-F5344CB8AC3E}">
        <p14:creationId xmlns:p14="http://schemas.microsoft.com/office/powerpoint/2010/main" val="3540927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153200" y="540000"/>
            <a:ext cx="4500561" cy="4259814"/>
          </a:xfrm>
        </p:spPr>
        <p:txBody>
          <a:bodyPr>
            <a:normAutofit/>
          </a:bodyPr>
          <a:lstStyle/>
          <a:p>
            <a:r>
              <a:rPr lang="en-US" sz="5400"/>
              <a:t>Demonstration</a:t>
            </a:r>
          </a:p>
        </p:txBody>
      </p:sp>
      <p:grpSp>
        <p:nvGrpSpPr>
          <p:cNvPr id="11" name="Group 10">
            <a:extLst>
              <a:ext uri="{FF2B5EF4-FFF2-40B4-BE49-F238E27FC236}">
                <a16:creationId xmlns:a16="http://schemas.microsoft.com/office/drawing/2014/main" id="{4B7AF231-444C-44D0-B791-BAFE395E3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1" y="3600"/>
            <a:ext cx="7266875" cy="6854400"/>
            <a:chOff x="4925125" y="3600"/>
            <a:chExt cx="7266875" cy="6854400"/>
          </a:xfrm>
        </p:grpSpPr>
        <p:sp>
          <p:nvSpPr>
            <p:cNvPr id="12" name="Oval 11">
              <a:extLst>
                <a:ext uri="{FF2B5EF4-FFF2-40B4-BE49-F238E27FC236}">
                  <a16:creationId xmlns:a16="http://schemas.microsoft.com/office/drawing/2014/main" id="{6152793A-5125-41FA-AEF6-96C5463D0A7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C1632F-098D-4A05-B248-04B7ABFE006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A85C0F5-DDEB-454E-A0E4-B6F0FB4CAB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5F989B3-9EA6-3F70-8FA3-4873331A7290}"/>
              </a:ext>
            </a:extLst>
          </p:cNvPr>
          <p:cNvPicPr>
            <a:picLocks noChangeAspect="1"/>
          </p:cNvPicPr>
          <p:nvPr/>
        </p:nvPicPr>
        <p:blipFill rotWithShape="1">
          <a:blip r:embed="rId3"/>
          <a:srcRect l="15784" r="17510" b="-10"/>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54102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a:bodyPr>
          <a:lstStyle/>
          <a:p>
            <a:r>
              <a:rPr lang="en-US"/>
              <a:t>Challenges</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Glasses on top of a book">
            <a:extLst>
              <a:ext uri="{FF2B5EF4-FFF2-40B4-BE49-F238E27FC236}">
                <a16:creationId xmlns:a16="http://schemas.microsoft.com/office/drawing/2014/main" id="{73FEF3D6-D562-6048-49E5-401F28128444}"/>
              </a:ext>
            </a:extLst>
          </p:cNvPr>
          <p:cNvPicPr>
            <a:picLocks noChangeAspect="1"/>
          </p:cNvPicPr>
          <p:nvPr/>
        </p:nvPicPr>
        <p:blipFill rotWithShape="1">
          <a:blip r:embed="rId3"/>
          <a:srcRect l="6464" r="27332" b="9"/>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4" name="Content Placeholder">
            <a:extLst>
              <a:ext uri="{FF2B5EF4-FFF2-40B4-BE49-F238E27FC236}">
                <a16:creationId xmlns:a16="http://schemas.microsoft.com/office/drawing/2014/main" id="{1275FFF0-657B-561A-D86E-77DD5D6E6C8F}"/>
              </a:ext>
            </a:extLst>
          </p:cNvPr>
          <p:cNvSpPr>
            <a:spLocks noGrp="1"/>
          </p:cNvSpPr>
          <p:nvPr>
            <p:ph idx="1"/>
          </p:nvPr>
        </p:nvSpPr>
        <p:spPr>
          <a:xfrm>
            <a:off x="550863" y="2946400"/>
            <a:ext cx="4500562" cy="3362325"/>
          </a:xfrm>
        </p:spPr>
        <p:txBody>
          <a:bodyPr anchor="t">
            <a:normAutofit/>
          </a:bodyPr>
          <a:lstStyle/>
          <a:p>
            <a:pPr lvl="0"/>
            <a:r>
              <a:rPr lang="en-US"/>
              <a:t>While AcademiMate shows great promise, limitations include potential challenges in handling highly specific queries and the need for ongoing refinement to improve contextual understanding</a:t>
            </a:r>
          </a:p>
        </p:txBody>
      </p:sp>
    </p:spTree>
    <p:extLst>
      <p:ext uri="{BB962C8B-B14F-4D97-AF65-F5344CB8AC3E}">
        <p14:creationId xmlns:p14="http://schemas.microsoft.com/office/powerpoint/2010/main" val="393834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40000" y="540000"/>
            <a:ext cx="4500561" cy="2181946"/>
          </a:xfrm>
        </p:spPr>
        <p:txBody>
          <a:bodyPr anchor="t">
            <a:normAutofit/>
          </a:bodyPr>
          <a:lstStyle/>
          <a:p>
            <a:r>
              <a:rPr lang="en-US"/>
              <a:t>Future Vision</a:t>
            </a:r>
          </a:p>
        </p:txBody>
      </p:sp>
      <p:grpSp>
        <p:nvGrpSpPr>
          <p:cNvPr id="12" name="Group 11">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bstract blurred public library with bookshelves">
            <a:extLst>
              <a:ext uri="{FF2B5EF4-FFF2-40B4-BE49-F238E27FC236}">
                <a16:creationId xmlns:a16="http://schemas.microsoft.com/office/drawing/2014/main" id="{0337D506-6AD9-3617-DB05-E581848657B5}"/>
              </a:ext>
            </a:extLst>
          </p:cNvPr>
          <p:cNvPicPr>
            <a:picLocks noChangeAspect="1"/>
          </p:cNvPicPr>
          <p:nvPr/>
        </p:nvPicPr>
        <p:blipFill rotWithShape="1">
          <a:blip r:embed="rId3"/>
          <a:srcRect l="5665" r="27589" b="3"/>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4" name="Content Placeholder">
            <a:extLst>
              <a:ext uri="{FF2B5EF4-FFF2-40B4-BE49-F238E27FC236}">
                <a16:creationId xmlns:a16="http://schemas.microsoft.com/office/drawing/2014/main" id="{64E7AAC4-B55C-627C-5485-0B85F22B38D7}"/>
              </a:ext>
            </a:extLst>
          </p:cNvPr>
          <p:cNvSpPr>
            <a:spLocks noGrp="1"/>
          </p:cNvSpPr>
          <p:nvPr>
            <p:ph idx="1"/>
          </p:nvPr>
        </p:nvSpPr>
        <p:spPr>
          <a:xfrm>
            <a:off x="550863" y="2946400"/>
            <a:ext cx="4500562" cy="3362325"/>
          </a:xfrm>
        </p:spPr>
        <p:txBody>
          <a:bodyPr anchor="t">
            <a:normAutofit/>
          </a:bodyPr>
          <a:lstStyle/>
          <a:p>
            <a:pPr lvl="0"/>
            <a:r>
              <a:rPr lang="en-US"/>
              <a:t>Continuation of this project could involve refining the chatbot's capabilities, expanding its knowledge base, and incorporating feedback from a broader user base</a:t>
            </a:r>
          </a:p>
        </p:txBody>
      </p:sp>
    </p:spTree>
    <p:extLst>
      <p:ext uri="{BB962C8B-B14F-4D97-AF65-F5344CB8AC3E}">
        <p14:creationId xmlns:p14="http://schemas.microsoft.com/office/powerpoint/2010/main" val="2638864018"/>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1B2F2F"/>
      </a:dk2>
      <a:lt2>
        <a:srgbClr val="F3F3F0"/>
      </a:lt2>
      <a:accent1>
        <a:srgbClr val="5E34DE"/>
      </a:accent1>
      <a:accent2>
        <a:srgbClr val="203ECC"/>
      </a:accent2>
      <a:accent3>
        <a:srgbClr val="3297DE"/>
      </a:accent3>
      <a:accent4>
        <a:srgbClr val="1EC0BF"/>
      </a:accent4>
      <a:accent5>
        <a:srgbClr val="2CC283"/>
      </a:accent5>
      <a:accent6>
        <a:srgbClr val="1FC63A"/>
      </a:accent6>
      <a:hlink>
        <a:srgbClr val="349C82"/>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7ba7eada-9255-4c9f-89a2-b0d33d373389" xsi:nil="true"/>
    <lcf76f155ced4ddcb4097134ff3c332f xmlns="ffdbe2c1-c5cc-48a0-9e21-c68d8b8af9c5">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22DE8EF6D2A349B3200A8612FB156D" ma:contentTypeVersion="9" ma:contentTypeDescription="Create a new document." ma:contentTypeScope="" ma:versionID="d9f6fe7c8f42ce0583bdfba2019c55f2">
  <xsd:schema xmlns:xsd="http://www.w3.org/2001/XMLSchema" xmlns:xs="http://www.w3.org/2001/XMLSchema" xmlns:p="http://schemas.microsoft.com/office/2006/metadata/properties" xmlns:ns2="ffdbe2c1-c5cc-48a0-9e21-c68d8b8af9c5" xmlns:ns3="7ba7eada-9255-4c9f-89a2-b0d33d373389" targetNamespace="http://schemas.microsoft.com/office/2006/metadata/properties" ma:root="true" ma:fieldsID="b2d20a157bad0946660c176c63bc5948" ns2:_="" ns3:_="">
    <xsd:import namespace="ffdbe2c1-c5cc-48a0-9e21-c68d8b8af9c5"/>
    <xsd:import namespace="7ba7eada-9255-4c9f-89a2-b0d33d37338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be2c1-c5cc-48a0-9e21-c68d8b8af9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b7d43be-65ba-49b0-9acd-5bf03a2ce9a2"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a7eada-9255-4c9f-89a2-b0d33d37338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2c0d894-2b57-4811-a4b1-2f4b6816633d}" ma:internalName="TaxCatchAll" ma:showField="CatchAllData" ma:web="7ba7eada-9255-4c9f-89a2-b0d33d37338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A8FB63-BA51-43EF-9BD6-19B9461D3A5F}">
  <ds:schemaRefs>
    <ds:schemaRef ds:uri="http://schemas.microsoft.com/sharepoint/v3/contenttype/forms"/>
  </ds:schemaRefs>
</ds:datastoreItem>
</file>

<file path=customXml/itemProps2.xml><?xml version="1.0" encoding="utf-8"?>
<ds:datastoreItem xmlns:ds="http://schemas.openxmlformats.org/officeDocument/2006/customXml" ds:itemID="{4CC0C0EE-DC5B-4D17-BFC5-E1AF755352F9}">
  <ds:schemaRefs>
    <ds:schemaRef ds:uri="7ba7eada-9255-4c9f-89a2-b0d33d373389"/>
    <ds:schemaRef ds:uri="ffdbe2c1-c5cc-48a0-9e21-c68d8b8af9c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A36450-F8D0-40C2-8646-43FBD86DD03D}">
  <ds:schemaRefs>
    <ds:schemaRef ds:uri="7ba7eada-9255-4c9f-89a2-b0d33d373389"/>
    <ds:schemaRef ds:uri="ffdbe2c1-c5cc-48a0-9e21-c68d8b8af9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GlowVTI</vt:lpstr>
      <vt:lpstr>AcademiMate    An AI-Powered Chatbot for  California State University,  Los Angeles</vt:lpstr>
      <vt:lpstr>California State University, Los Angeles</vt:lpstr>
      <vt:lpstr>PowerPoint Presentation</vt:lpstr>
      <vt:lpstr>Why does CSULA need a chatbot?</vt:lpstr>
      <vt:lpstr>How does it work?</vt:lpstr>
      <vt:lpstr>But really, how does it work?</vt:lpstr>
      <vt:lpstr>Demonstration</vt:lpstr>
      <vt:lpstr>Challenges</vt:lpstr>
      <vt:lpstr>Future Vision</vt:lpstr>
      <vt:lpstr>Conclusion</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1</cp:revision>
  <dcterms:created xsi:type="dcterms:W3CDTF">2023-11-28T04:37:14Z</dcterms:created>
  <dcterms:modified xsi:type="dcterms:W3CDTF">2023-12-04T23:45:07Z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0x0101001422DE8EF6D2A349B3200A8612FB156D</vt:lpwstr>
  </property>
  <property fmtid="{D5CDD505-2E9C-101B-9397-08002B2CF9AE}" pid="3" name="MediaServiceImageTags">
    <vt:lpwstr/>
  </property>
</Properties>
</file>